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6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2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D26176-DCEE-462E-BC12-F65E97D022DB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15235-B333-4A69-942B-1E75BA79A7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948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15235-B333-4A69-942B-1E75BA79A75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7126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15235-B333-4A69-942B-1E75BA79A75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1940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15235-B333-4A69-942B-1E75BA79A753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5802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40C48D-4CC8-4422-55AC-006D02520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805A507-0616-B262-6545-AA5FFF8E9B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5C98E2-483D-7FAD-B333-7927268D7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6FC7-3956-4E08-990D-7CE6FAA000B9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20B163-59FD-2E5E-071C-3672EE1BB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22B876-D85A-48B9-17E2-6A51F1D62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FD187-2DB7-46D5-9F7A-B7E618201A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44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1C002A-202E-E3C7-BE87-AA8256002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004518-4AEB-7DF3-880B-D448A77D2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9E7A58-2AD8-04A0-6AAE-859C9E382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6FC7-3956-4E08-990D-7CE6FAA000B9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78C341-C4C7-DD64-F65C-5311C1CCD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DE0936-FF4B-23A9-BFA0-9CB84F0FB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FD187-2DB7-46D5-9F7A-B7E618201A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73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B4FDBFD-5021-186C-06BB-FC8BD9C8B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9CC90D0-CE61-F3CC-5A82-C0140327B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3132F4-E15A-D659-84F6-F728909FB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6FC7-3956-4E08-990D-7CE6FAA000B9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139ED6-A55D-69B6-08FB-396B7D54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70B896-EA1C-55FA-A35F-DC7FF2C5A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FD187-2DB7-46D5-9F7A-B7E618201A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348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F9440D-58A8-F764-2A68-47860B0D9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20D161-A935-71A3-F453-C99DA2D65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0983FD-03BC-F2FD-3A43-0B398F6F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6FC7-3956-4E08-990D-7CE6FAA000B9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4E6DBF-876D-BC9D-C383-C1C8A0A18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E3262A-7F21-09F7-ABDC-17D9C18AE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FD187-2DB7-46D5-9F7A-B7E618201A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5147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C248B9-6028-913E-C8DD-48CBC6705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8C21FE-A2B4-C36F-3169-3A3AF2F75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AA6AC2-F6AE-744E-B6C2-554CA3FE2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6FC7-3956-4E08-990D-7CE6FAA000B9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75731D-469E-0AD2-33E2-D1E4B6339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BE6527-BC72-1CDF-F5B6-90C570708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FD187-2DB7-46D5-9F7A-B7E618201A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217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1E7961-B1F9-47E0-7828-D6BD3C2D0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B50C9E-1765-4129-339B-A710BD6FCF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11DADC5-DD3D-69FA-D221-55B9B54A12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1BF6A8-CC83-659F-2F8C-2FDBFEAB9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6FC7-3956-4E08-990D-7CE6FAA000B9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C7C4C2-6780-BD93-E209-4E425FCCB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CF37ED-D706-7F21-AB78-8407718CD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FD187-2DB7-46D5-9F7A-B7E618201A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81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174E62-F279-3D71-63C9-FA58B198E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38A67D-D63B-0B3D-2D50-93E2C5ED4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E550C5-570D-B052-3683-849870ACB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7CB2BDA-23C4-899D-B5E8-AA11DBB77D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95F2381-B09B-DD95-22B6-1CD79E4253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E1B6684-E6DF-F9D7-DA02-3E01721F0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6FC7-3956-4E08-990D-7CE6FAA000B9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886EC07-6DE1-CD5E-3B16-7CAC695DB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C751CB4-9A70-084F-FFB9-8CDDBAACD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FD187-2DB7-46D5-9F7A-B7E618201A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61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05576C-F3AB-09BF-F1E9-FC320063E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9CAD4B7-02D9-D71D-FEAA-F0B697C26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6FC7-3956-4E08-990D-7CE6FAA000B9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05B874D-E37F-CEDD-04B5-36742F0C8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3AC81E-20C0-E2B4-6075-E52F2C779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FD187-2DB7-46D5-9F7A-B7E618201A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0888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BEBEE07-07E4-7273-49CC-F0D8AE2A8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6FC7-3956-4E08-990D-7CE6FAA000B9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2BA89F-8678-F054-4574-2F358017D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6B0E8DB-6A23-32FE-5E29-794AD40CC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FD187-2DB7-46D5-9F7A-B7E618201A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005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82260E-E362-DFE5-717C-9DCDBF73E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05F109-3191-6FD7-7D0B-28900D4CF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26B1DC-61E6-1706-8B7A-4DB1943ADA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AE505A-E774-3466-5871-0EAB0E6BF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6FC7-3956-4E08-990D-7CE6FAA000B9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B414D5-3098-B657-379B-A193A8D10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4C25B64-EB37-98CD-067F-0B0F60D9F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FD187-2DB7-46D5-9F7A-B7E618201A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867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EB40F5-13A0-5455-FF5E-246CE760B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10F60EE-FE0A-739F-205A-04BE466E3F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3C04B10-E0F4-71C5-8231-C5314B109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5F7DA8-EF3E-C446-346C-B836DDF8A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6FC7-3956-4E08-990D-7CE6FAA000B9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CEF507-D417-9D24-2DA9-18239EB73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27DD93-4EE9-8415-5AFE-67D32DB82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FD187-2DB7-46D5-9F7A-B7E618201A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340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054AE44-8CDF-7E46-74C0-0C0457BCD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FC1815-EDB9-BE8F-AB0B-7A1173DC0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49A9A7-0BF5-713B-8C95-8CC92DD37B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BF6FC7-3956-4E08-990D-7CE6FAA000B9}" type="datetimeFigureOut">
              <a:rPr lang="fr-FR" smtClean="0"/>
              <a:t>11/07/2024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318D9D-44A9-6044-E7DA-41E40AEF83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8F081-8956-1996-C20F-B3F48EA72C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3FD187-2DB7-46D5-9F7A-B7E618201A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67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10" Type="http://schemas.openxmlformats.org/officeDocument/2006/relationships/image" Target="../media/image8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2F1A76E-3A74-ECDE-2125-FA6A5213F7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891233"/>
              </p:ext>
            </p:extLst>
          </p:nvPr>
        </p:nvGraphicFramePr>
        <p:xfrm>
          <a:off x="126999" y="1187749"/>
          <a:ext cx="3911600" cy="402650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77900">
                  <a:extLst>
                    <a:ext uri="{9D8B030D-6E8A-4147-A177-3AD203B41FA5}">
                      <a16:colId xmlns:a16="http://schemas.microsoft.com/office/drawing/2014/main" val="2225159534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790602682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4139448951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017570065"/>
                    </a:ext>
                  </a:extLst>
                </a:gridCol>
              </a:tblGrid>
              <a:tr h="80530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26002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321617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35304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73263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69899"/>
                  </a:ext>
                </a:extLst>
              </a:tr>
            </a:tbl>
          </a:graphicData>
        </a:graphic>
      </p:graphicFrame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02CB466C-45EC-E77C-A803-C986C9B7E623}"/>
              </a:ext>
            </a:extLst>
          </p:cNvPr>
          <p:cNvSpPr/>
          <p:nvPr/>
        </p:nvSpPr>
        <p:spPr>
          <a:xfrm>
            <a:off x="192936" y="2844164"/>
            <a:ext cx="1867610" cy="2370090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1CD87AE8-FE45-BC84-F038-2FB55992966A}"/>
              </a:ext>
            </a:extLst>
          </p:cNvPr>
          <p:cNvSpPr txBox="1"/>
          <p:nvPr/>
        </p:nvSpPr>
        <p:spPr>
          <a:xfrm>
            <a:off x="659443" y="5553968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B0F0"/>
                </a:solidFill>
              </a:rPr>
              <a:t>Individus attrapés la 1</a:t>
            </a:r>
            <a:r>
              <a:rPr lang="fr-FR" b="1" baseline="30000" dirty="0">
                <a:solidFill>
                  <a:srgbClr val="00B0F0"/>
                </a:solidFill>
              </a:rPr>
              <a:t>ère</a:t>
            </a:r>
            <a:r>
              <a:rPr lang="fr-FR" b="1" dirty="0">
                <a:solidFill>
                  <a:srgbClr val="00B0F0"/>
                </a:solidFill>
              </a:rPr>
              <a:t> fois (</a:t>
            </a:r>
            <a:r>
              <a:rPr lang="fr-FR" b="1" dirty="0">
                <a:solidFill>
                  <a:srgbClr val="00B050"/>
                </a:solidFill>
              </a:rPr>
              <a:t>capture</a:t>
            </a:r>
            <a:r>
              <a:rPr lang="fr-FR" b="1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43818982-E2B6-0068-8268-D51356191F04}"/>
              </a:ext>
            </a:extLst>
          </p:cNvPr>
          <p:cNvSpPr txBox="1"/>
          <p:nvPr/>
        </p:nvSpPr>
        <p:spPr>
          <a:xfrm>
            <a:off x="69108" y="404590"/>
            <a:ext cx="121364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highlight>
                  <a:srgbClr val="FFFFFF"/>
                </a:highlight>
                <a:latin typeface="-apple-system"/>
              </a:rPr>
              <a:t>O</a:t>
            </a:r>
            <a:r>
              <a:rPr lang="fr-FR" b="1" i="0" dirty="0">
                <a:effectLst/>
                <a:highlight>
                  <a:srgbClr val="FFFFFF"/>
                </a:highlight>
                <a:latin typeface="-apple-system"/>
              </a:rPr>
              <a:t>n cherche à estimer l’effectif inconnu N d’une population par la méthode dite de capture, marquage, recapture</a:t>
            </a:r>
            <a:r>
              <a:rPr lang="fr-FR" b="1" dirty="0">
                <a:highlight>
                  <a:srgbClr val="FFFFFF"/>
                </a:highlight>
                <a:latin typeface="-apple-system"/>
              </a:rPr>
              <a:t> (CMR).</a:t>
            </a:r>
            <a:r>
              <a:rPr lang="fr-FR" b="1" i="0" dirty="0">
                <a:effectLst/>
                <a:highlight>
                  <a:srgbClr val="FFFFFF"/>
                </a:highlight>
                <a:latin typeface="-apple-system"/>
              </a:rPr>
              <a:t> </a:t>
            </a:r>
            <a:endParaRPr lang="fr-FR" b="1" dirty="0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4355702-8047-09D9-D3D4-233D8B8794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755349"/>
              </p:ext>
            </p:extLst>
          </p:nvPr>
        </p:nvGraphicFramePr>
        <p:xfrm>
          <a:off x="4213646" y="1210732"/>
          <a:ext cx="3911600" cy="402650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77900">
                  <a:extLst>
                    <a:ext uri="{9D8B030D-6E8A-4147-A177-3AD203B41FA5}">
                      <a16:colId xmlns:a16="http://schemas.microsoft.com/office/drawing/2014/main" val="2225159534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790602682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4139448951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017570065"/>
                    </a:ext>
                  </a:extLst>
                </a:gridCol>
              </a:tblGrid>
              <a:tr h="80530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26002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321617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35304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73263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69899"/>
                  </a:ext>
                </a:extLst>
              </a:tr>
            </a:tbl>
          </a:graphicData>
        </a:graphic>
      </p:graphicFrame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C9633121-5A21-72B1-82E2-CC3400AF4D5E}"/>
              </a:ext>
            </a:extLst>
          </p:cNvPr>
          <p:cNvSpPr/>
          <p:nvPr/>
        </p:nvSpPr>
        <p:spPr>
          <a:xfrm>
            <a:off x="4247481" y="2867147"/>
            <a:ext cx="1867610" cy="2370090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ZoneTexte 85">
            <a:extLst>
              <a:ext uri="{FF2B5EF4-FFF2-40B4-BE49-F238E27FC236}">
                <a16:creationId xmlns:a16="http://schemas.microsoft.com/office/drawing/2014/main" id="{0040521C-DD0F-FAF4-E2D8-66A1F52B4A98}"/>
              </a:ext>
            </a:extLst>
          </p:cNvPr>
          <p:cNvSpPr txBox="1"/>
          <p:nvPr/>
        </p:nvSpPr>
        <p:spPr>
          <a:xfrm>
            <a:off x="4726681" y="5442756"/>
            <a:ext cx="2632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B0F0"/>
                </a:solidFill>
              </a:rPr>
              <a:t>M = nombre d’individus attrapés et marqués (</a:t>
            </a:r>
            <a:r>
              <a:rPr lang="fr-FR" b="1" dirty="0">
                <a:solidFill>
                  <a:srgbClr val="00B050"/>
                </a:solidFill>
              </a:rPr>
              <a:t>marquage</a:t>
            </a:r>
            <a:r>
              <a:rPr lang="fr-FR" b="1" dirty="0">
                <a:solidFill>
                  <a:srgbClr val="00B0F0"/>
                </a:solidFill>
              </a:rPr>
              <a:t>, symbolisé par le fond bleu)</a:t>
            </a: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3AE193E3-DE70-1E79-6213-7C1A178862F8}"/>
              </a:ext>
            </a:extLst>
          </p:cNvPr>
          <p:cNvSpPr txBox="1"/>
          <p:nvPr/>
        </p:nvSpPr>
        <p:spPr>
          <a:xfrm>
            <a:off x="8323316" y="5522768"/>
            <a:ext cx="35863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B0F0"/>
                </a:solidFill>
              </a:rPr>
              <a:t>Puis ces individus sont relâchés (vivants) et se mélangent à ceux qui n’avaient pas été marqués</a:t>
            </a:r>
          </a:p>
        </p:txBody>
      </p:sp>
      <p:graphicFrame>
        <p:nvGraphicFramePr>
          <p:cNvPr id="88" name="Tableau 87">
            <a:extLst>
              <a:ext uri="{FF2B5EF4-FFF2-40B4-BE49-F238E27FC236}">
                <a16:creationId xmlns:a16="http://schemas.microsoft.com/office/drawing/2014/main" id="{0824584D-C257-258B-7538-A21FD0ACF3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214279"/>
              </p:ext>
            </p:extLst>
          </p:nvPr>
        </p:nvGraphicFramePr>
        <p:xfrm>
          <a:off x="8224244" y="1201052"/>
          <a:ext cx="3911600" cy="402650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77900">
                  <a:extLst>
                    <a:ext uri="{9D8B030D-6E8A-4147-A177-3AD203B41FA5}">
                      <a16:colId xmlns:a16="http://schemas.microsoft.com/office/drawing/2014/main" val="2225159534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790602682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4139448951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017570065"/>
                    </a:ext>
                  </a:extLst>
                </a:gridCol>
              </a:tblGrid>
              <a:tr h="80530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26002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321617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35304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73263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69899"/>
                  </a:ext>
                </a:extLst>
              </a:tr>
            </a:tbl>
          </a:graphicData>
        </a:graphic>
      </p:graphicFrame>
      <p:pic>
        <p:nvPicPr>
          <p:cNvPr id="13" name="Image 12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C1891376-B8FD-6BC9-27B5-7CE0488FD4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79" y="1351090"/>
            <a:ext cx="968829" cy="382233"/>
          </a:xfrm>
          <a:prstGeom prst="rect">
            <a:avLst/>
          </a:prstGeom>
        </p:spPr>
      </p:pic>
      <p:pic>
        <p:nvPicPr>
          <p:cNvPr id="37" name="Image 36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01A7728D-C10B-62CD-24E5-9D73E5C0D4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860" y="1351089"/>
            <a:ext cx="968829" cy="382233"/>
          </a:xfrm>
          <a:prstGeom prst="rect">
            <a:avLst/>
          </a:prstGeom>
        </p:spPr>
      </p:pic>
      <p:pic>
        <p:nvPicPr>
          <p:cNvPr id="38" name="Image 37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76DF1031-EF9F-9E56-374D-BC2814320F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404" y="1351090"/>
            <a:ext cx="968829" cy="382233"/>
          </a:xfrm>
          <a:prstGeom prst="rect">
            <a:avLst/>
          </a:prstGeom>
        </p:spPr>
      </p:pic>
      <p:pic>
        <p:nvPicPr>
          <p:cNvPr id="39" name="Image 38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30E3DF0A-2BAC-688E-992F-BB9BFD6CFC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485" y="1351089"/>
            <a:ext cx="968829" cy="382233"/>
          </a:xfrm>
          <a:prstGeom prst="rect">
            <a:avLst/>
          </a:prstGeom>
        </p:spPr>
      </p:pic>
      <p:pic>
        <p:nvPicPr>
          <p:cNvPr id="41" name="Image 40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474A2C94-0A30-E35B-B6C8-3C12FA52AB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59" y="2239220"/>
            <a:ext cx="968829" cy="382233"/>
          </a:xfrm>
          <a:prstGeom prst="rect">
            <a:avLst/>
          </a:prstGeom>
        </p:spPr>
      </p:pic>
      <p:pic>
        <p:nvPicPr>
          <p:cNvPr id="42" name="Image 41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48415332-7FF0-7D2A-87E1-10A59522B1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340" y="2239219"/>
            <a:ext cx="968829" cy="382233"/>
          </a:xfrm>
          <a:prstGeom prst="rect">
            <a:avLst/>
          </a:prstGeom>
        </p:spPr>
      </p:pic>
      <p:pic>
        <p:nvPicPr>
          <p:cNvPr id="43" name="Image 42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FB560883-3EFE-A8EB-0960-136C8685C1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5884" y="2239220"/>
            <a:ext cx="968829" cy="382233"/>
          </a:xfrm>
          <a:prstGeom prst="rect">
            <a:avLst/>
          </a:prstGeom>
        </p:spPr>
      </p:pic>
      <p:pic>
        <p:nvPicPr>
          <p:cNvPr id="44" name="Image 43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657F4DD8-D987-14F6-DC64-06F824A75E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965" y="2239219"/>
            <a:ext cx="968829" cy="382233"/>
          </a:xfrm>
          <a:prstGeom prst="rect">
            <a:avLst/>
          </a:prstGeom>
        </p:spPr>
      </p:pic>
      <p:pic>
        <p:nvPicPr>
          <p:cNvPr id="45" name="Image 44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3EBF3D11-A57F-98F1-E3A5-756DEE5773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64" y="3103573"/>
            <a:ext cx="968829" cy="382233"/>
          </a:xfrm>
          <a:prstGeom prst="rect">
            <a:avLst/>
          </a:prstGeom>
        </p:spPr>
      </p:pic>
      <p:pic>
        <p:nvPicPr>
          <p:cNvPr id="46" name="Image 45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204F8117-23F0-9A74-7B6D-120FBC8891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45" y="3103572"/>
            <a:ext cx="968829" cy="382233"/>
          </a:xfrm>
          <a:prstGeom prst="rect">
            <a:avLst/>
          </a:prstGeom>
        </p:spPr>
      </p:pic>
      <p:pic>
        <p:nvPicPr>
          <p:cNvPr id="47" name="Image 46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639FBD0E-16C3-6068-2E01-C3430A8320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689" y="3103573"/>
            <a:ext cx="968829" cy="382233"/>
          </a:xfrm>
          <a:prstGeom prst="rect">
            <a:avLst/>
          </a:prstGeom>
        </p:spPr>
      </p:pic>
      <p:pic>
        <p:nvPicPr>
          <p:cNvPr id="48" name="Image 47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24903BB1-250B-6A2A-4EC9-EB6CA660B1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770" y="3103572"/>
            <a:ext cx="968829" cy="382233"/>
          </a:xfrm>
          <a:prstGeom prst="rect">
            <a:avLst/>
          </a:prstGeom>
        </p:spPr>
      </p:pic>
      <p:pic>
        <p:nvPicPr>
          <p:cNvPr id="51" name="Image 50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A0F0B857-5D54-6CCF-8789-0EECAFBB1B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44" y="3991703"/>
            <a:ext cx="968829" cy="382233"/>
          </a:xfrm>
          <a:prstGeom prst="rect">
            <a:avLst/>
          </a:prstGeom>
        </p:spPr>
      </p:pic>
      <p:pic>
        <p:nvPicPr>
          <p:cNvPr id="52" name="Image 51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1ECF5E7D-B154-4DC8-B874-863CB5EAF7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25" y="3991702"/>
            <a:ext cx="968829" cy="382233"/>
          </a:xfrm>
          <a:prstGeom prst="rect">
            <a:avLst/>
          </a:prstGeom>
        </p:spPr>
      </p:pic>
      <p:pic>
        <p:nvPicPr>
          <p:cNvPr id="53" name="Image 52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328A3FF9-39ED-4A2F-64CF-582B76985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169" y="3991703"/>
            <a:ext cx="968829" cy="382233"/>
          </a:xfrm>
          <a:prstGeom prst="rect">
            <a:avLst/>
          </a:prstGeom>
        </p:spPr>
      </p:pic>
      <p:pic>
        <p:nvPicPr>
          <p:cNvPr id="54" name="Image 53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8B3BB233-D039-ECF2-A3D1-BDE99605DE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250" y="3991702"/>
            <a:ext cx="968829" cy="382233"/>
          </a:xfrm>
          <a:prstGeom prst="rect">
            <a:avLst/>
          </a:prstGeom>
        </p:spPr>
      </p:pic>
      <p:pic>
        <p:nvPicPr>
          <p:cNvPr id="55" name="Image 54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9643E6EB-DA2F-5924-4DF6-37FA49E5CC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92" y="4633344"/>
            <a:ext cx="968829" cy="382233"/>
          </a:xfrm>
          <a:prstGeom prst="rect">
            <a:avLst/>
          </a:prstGeom>
        </p:spPr>
      </p:pic>
      <p:pic>
        <p:nvPicPr>
          <p:cNvPr id="56" name="Image 55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34D218B1-31FB-F2B6-3B4D-2A591565B5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73" y="4633343"/>
            <a:ext cx="968829" cy="382233"/>
          </a:xfrm>
          <a:prstGeom prst="rect">
            <a:avLst/>
          </a:prstGeom>
        </p:spPr>
      </p:pic>
      <p:pic>
        <p:nvPicPr>
          <p:cNvPr id="57" name="Image 56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B5653983-3061-16A4-5A75-E6F2B6357F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917" y="4633344"/>
            <a:ext cx="968829" cy="382233"/>
          </a:xfrm>
          <a:prstGeom prst="rect">
            <a:avLst/>
          </a:prstGeom>
        </p:spPr>
      </p:pic>
      <p:pic>
        <p:nvPicPr>
          <p:cNvPr id="58" name="Image 57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99D40343-2AF0-7919-995E-28FFC1673E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8" y="4633343"/>
            <a:ext cx="968829" cy="382233"/>
          </a:xfrm>
          <a:prstGeom prst="rect">
            <a:avLst/>
          </a:prstGeom>
        </p:spPr>
      </p:pic>
      <p:pic>
        <p:nvPicPr>
          <p:cNvPr id="59" name="Image 58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129098F7-0778-2E8D-BAC7-393300AA6A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166" y="1351090"/>
            <a:ext cx="968829" cy="382233"/>
          </a:xfrm>
          <a:prstGeom prst="rect">
            <a:avLst/>
          </a:prstGeom>
        </p:spPr>
      </p:pic>
      <p:pic>
        <p:nvPicPr>
          <p:cNvPr id="60" name="Image 59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467E7CB0-3DB3-8C8D-309E-45DF283357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247" y="1351089"/>
            <a:ext cx="968829" cy="382233"/>
          </a:xfrm>
          <a:prstGeom prst="rect">
            <a:avLst/>
          </a:prstGeom>
        </p:spPr>
      </p:pic>
      <p:pic>
        <p:nvPicPr>
          <p:cNvPr id="62" name="Image 61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25185E40-388B-812A-810D-1D2DC5AF9C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791" y="1351090"/>
            <a:ext cx="968829" cy="382233"/>
          </a:xfrm>
          <a:prstGeom prst="rect">
            <a:avLst/>
          </a:prstGeom>
        </p:spPr>
      </p:pic>
      <p:pic>
        <p:nvPicPr>
          <p:cNvPr id="64" name="Image 63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5A935E8C-5D0F-05C1-1F1E-2A4D0ECFFA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8872" y="1351089"/>
            <a:ext cx="968829" cy="382233"/>
          </a:xfrm>
          <a:prstGeom prst="rect">
            <a:avLst/>
          </a:prstGeom>
        </p:spPr>
      </p:pic>
      <p:pic>
        <p:nvPicPr>
          <p:cNvPr id="66" name="Image 65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90FE9BB3-6AC9-4712-6EE4-ADF9B4EC58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3646" y="2239220"/>
            <a:ext cx="968829" cy="382233"/>
          </a:xfrm>
          <a:prstGeom prst="rect">
            <a:avLst/>
          </a:prstGeom>
        </p:spPr>
      </p:pic>
      <p:pic>
        <p:nvPicPr>
          <p:cNvPr id="67" name="Image 66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DD777DCE-D5BF-89CC-3358-214DB02B3B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727" y="2239219"/>
            <a:ext cx="968829" cy="382233"/>
          </a:xfrm>
          <a:prstGeom prst="rect">
            <a:avLst/>
          </a:prstGeom>
        </p:spPr>
      </p:pic>
      <p:pic>
        <p:nvPicPr>
          <p:cNvPr id="68" name="Image 67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67A19A52-4176-FA47-0ABD-D1A61DB4A1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271" y="2239220"/>
            <a:ext cx="968829" cy="382233"/>
          </a:xfrm>
          <a:prstGeom prst="rect">
            <a:avLst/>
          </a:prstGeom>
        </p:spPr>
      </p:pic>
      <p:pic>
        <p:nvPicPr>
          <p:cNvPr id="70" name="Image 69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16F56484-04D6-506B-56C1-AB3B8EB2EB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7352" y="2239219"/>
            <a:ext cx="968829" cy="382233"/>
          </a:xfrm>
          <a:prstGeom prst="rect">
            <a:avLst/>
          </a:prstGeom>
        </p:spPr>
      </p:pic>
      <p:pic>
        <p:nvPicPr>
          <p:cNvPr id="71" name="Image 70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3BFEC6CD-1060-0ECC-74C7-51C375B36E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8926" y="3044353"/>
            <a:ext cx="968829" cy="382233"/>
          </a:xfrm>
          <a:prstGeom prst="rect">
            <a:avLst/>
          </a:prstGeom>
        </p:spPr>
      </p:pic>
      <p:pic>
        <p:nvPicPr>
          <p:cNvPr id="72" name="Image 71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C6E408D2-B27D-FD3B-383C-A1631958AD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8007" y="3044352"/>
            <a:ext cx="968829" cy="382233"/>
          </a:xfrm>
          <a:prstGeom prst="rect">
            <a:avLst/>
          </a:prstGeom>
        </p:spPr>
      </p:pic>
      <p:pic>
        <p:nvPicPr>
          <p:cNvPr id="75" name="Image 74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95DEE4F9-95AF-7AE2-4ED1-6FB7AADFFB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8926" y="3800585"/>
            <a:ext cx="968829" cy="382233"/>
          </a:xfrm>
          <a:prstGeom prst="rect">
            <a:avLst/>
          </a:prstGeom>
        </p:spPr>
      </p:pic>
      <p:pic>
        <p:nvPicPr>
          <p:cNvPr id="76" name="Image 75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DE2CF2EB-541A-450B-253E-E8AD76E6FB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8007" y="3800584"/>
            <a:ext cx="968829" cy="382233"/>
          </a:xfrm>
          <a:prstGeom prst="rect">
            <a:avLst/>
          </a:prstGeom>
        </p:spPr>
      </p:pic>
      <p:pic>
        <p:nvPicPr>
          <p:cNvPr id="77" name="Image 76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A5171AEC-B8AB-8AC6-EF49-71AD996951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699" y="4603772"/>
            <a:ext cx="968829" cy="382233"/>
          </a:xfrm>
          <a:prstGeom prst="rect">
            <a:avLst/>
          </a:prstGeom>
        </p:spPr>
      </p:pic>
      <p:pic>
        <p:nvPicPr>
          <p:cNvPr id="79" name="Image 78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7E791BFC-1360-2138-5A22-2A5752468F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780" y="4603771"/>
            <a:ext cx="968829" cy="382233"/>
          </a:xfrm>
          <a:prstGeom prst="rect">
            <a:avLst/>
          </a:prstGeom>
        </p:spPr>
      </p:pic>
      <p:pic>
        <p:nvPicPr>
          <p:cNvPr id="83" name="Image 82">
            <a:extLst>
              <a:ext uri="{FF2B5EF4-FFF2-40B4-BE49-F238E27FC236}">
                <a16:creationId xmlns:a16="http://schemas.microsoft.com/office/drawing/2014/main" id="{6A57DE24-B7E8-5EA5-E57E-F50B266090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838" y="3074781"/>
            <a:ext cx="891701" cy="351804"/>
          </a:xfrm>
          <a:prstGeom prst="rect">
            <a:avLst/>
          </a:prstGeom>
        </p:spPr>
      </p:pic>
      <p:pic>
        <p:nvPicPr>
          <p:cNvPr id="85" name="Image 84">
            <a:extLst>
              <a:ext uri="{FF2B5EF4-FFF2-40B4-BE49-F238E27FC236}">
                <a16:creationId xmlns:a16="http://schemas.microsoft.com/office/drawing/2014/main" id="{0BB091B2-A307-8AB5-83CD-001972F426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0592" y="3095063"/>
            <a:ext cx="891701" cy="351804"/>
          </a:xfrm>
          <a:prstGeom prst="rect">
            <a:avLst/>
          </a:prstGeom>
        </p:spPr>
      </p:pic>
      <p:pic>
        <p:nvPicPr>
          <p:cNvPr id="110" name="Image 109">
            <a:extLst>
              <a:ext uri="{FF2B5EF4-FFF2-40B4-BE49-F238E27FC236}">
                <a16:creationId xmlns:a16="http://schemas.microsoft.com/office/drawing/2014/main" id="{E148A4F1-200A-4F37-C224-E33886E42E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0814" y="3804205"/>
            <a:ext cx="891701" cy="351804"/>
          </a:xfrm>
          <a:prstGeom prst="rect">
            <a:avLst/>
          </a:prstGeom>
        </p:spPr>
      </p:pic>
      <p:pic>
        <p:nvPicPr>
          <p:cNvPr id="111" name="Image 110">
            <a:extLst>
              <a:ext uri="{FF2B5EF4-FFF2-40B4-BE49-F238E27FC236}">
                <a16:creationId xmlns:a16="http://schemas.microsoft.com/office/drawing/2014/main" id="{B7CEA438-4FFB-4696-713F-BEC0074AFD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9568" y="3824487"/>
            <a:ext cx="891701" cy="351804"/>
          </a:xfrm>
          <a:prstGeom prst="rect">
            <a:avLst/>
          </a:prstGeom>
        </p:spPr>
      </p:pic>
      <p:pic>
        <p:nvPicPr>
          <p:cNvPr id="112" name="Image 111">
            <a:extLst>
              <a:ext uri="{FF2B5EF4-FFF2-40B4-BE49-F238E27FC236}">
                <a16:creationId xmlns:a16="http://schemas.microsoft.com/office/drawing/2014/main" id="{2A9BABF3-3F5E-A21F-E2D1-8183F86E9E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55" y="4594744"/>
            <a:ext cx="891701" cy="351804"/>
          </a:xfrm>
          <a:prstGeom prst="rect">
            <a:avLst/>
          </a:prstGeom>
        </p:spPr>
      </p:pic>
      <p:pic>
        <p:nvPicPr>
          <p:cNvPr id="113" name="Image 112">
            <a:extLst>
              <a:ext uri="{FF2B5EF4-FFF2-40B4-BE49-F238E27FC236}">
                <a16:creationId xmlns:a16="http://schemas.microsoft.com/office/drawing/2014/main" id="{9940AF10-D6CC-63A5-3823-039DD9A74A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4709" y="4615026"/>
            <a:ext cx="891701" cy="351804"/>
          </a:xfrm>
          <a:prstGeom prst="rect">
            <a:avLst/>
          </a:prstGeom>
        </p:spPr>
      </p:pic>
      <p:pic>
        <p:nvPicPr>
          <p:cNvPr id="114" name="Image 113">
            <a:extLst>
              <a:ext uri="{FF2B5EF4-FFF2-40B4-BE49-F238E27FC236}">
                <a16:creationId xmlns:a16="http://schemas.microsoft.com/office/drawing/2014/main" id="{27669FFF-B8CD-B286-9E78-B0917C3912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4801" y="3824487"/>
            <a:ext cx="891701" cy="351804"/>
          </a:xfrm>
          <a:prstGeom prst="rect">
            <a:avLst/>
          </a:prstGeom>
        </p:spPr>
      </p:pic>
      <p:pic>
        <p:nvPicPr>
          <p:cNvPr id="115" name="Image 114">
            <a:extLst>
              <a:ext uri="{FF2B5EF4-FFF2-40B4-BE49-F238E27FC236}">
                <a16:creationId xmlns:a16="http://schemas.microsoft.com/office/drawing/2014/main" id="{E4616735-215E-F617-929B-B93E2990DF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9149" y="1397792"/>
            <a:ext cx="891701" cy="351804"/>
          </a:xfrm>
          <a:prstGeom prst="rect">
            <a:avLst/>
          </a:prstGeom>
        </p:spPr>
      </p:pic>
      <p:pic>
        <p:nvPicPr>
          <p:cNvPr id="116" name="Image 115">
            <a:extLst>
              <a:ext uri="{FF2B5EF4-FFF2-40B4-BE49-F238E27FC236}">
                <a16:creationId xmlns:a16="http://schemas.microsoft.com/office/drawing/2014/main" id="{6D5FC273-8AD2-304A-1C85-8B3C6B9615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5573" y="3025099"/>
            <a:ext cx="891701" cy="351804"/>
          </a:xfrm>
          <a:prstGeom prst="rect">
            <a:avLst/>
          </a:prstGeom>
        </p:spPr>
      </p:pic>
      <p:pic>
        <p:nvPicPr>
          <p:cNvPr id="117" name="Image 116">
            <a:extLst>
              <a:ext uri="{FF2B5EF4-FFF2-40B4-BE49-F238E27FC236}">
                <a16:creationId xmlns:a16="http://schemas.microsoft.com/office/drawing/2014/main" id="{5FD07E7F-842A-20D5-4F05-1161469CF6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55782" y="4663772"/>
            <a:ext cx="891701" cy="351804"/>
          </a:xfrm>
          <a:prstGeom prst="rect">
            <a:avLst/>
          </a:prstGeom>
        </p:spPr>
      </p:pic>
      <p:pic>
        <p:nvPicPr>
          <p:cNvPr id="118" name="Image 117">
            <a:extLst>
              <a:ext uri="{FF2B5EF4-FFF2-40B4-BE49-F238E27FC236}">
                <a16:creationId xmlns:a16="http://schemas.microsoft.com/office/drawing/2014/main" id="{13FF2915-3F1F-DAE8-9A79-DAA0F67615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79021" y="4663772"/>
            <a:ext cx="891701" cy="351804"/>
          </a:xfrm>
          <a:prstGeom prst="rect">
            <a:avLst/>
          </a:prstGeom>
        </p:spPr>
      </p:pic>
      <p:pic>
        <p:nvPicPr>
          <p:cNvPr id="119" name="Image 118">
            <a:extLst>
              <a:ext uri="{FF2B5EF4-FFF2-40B4-BE49-F238E27FC236}">
                <a16:creationId xmlns:a16="http://schemas.microsoft.com/office/drawing/2014/main" id="{9F13085A-1FD6-A47E-5E6D-650B36E935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9848" y="1411041"/>
            <a:ext cx="891701" cy="351804"/>
          </a:xfrm>
          <a:prstGeom prst="rect">
            <a:avLst/>
          </a:prstGeom>
        </p:spPr>
      </p:pic>
      <p:pic>
        <p:nvPicPr>
          <p:cNvPr id="120" name="Image 119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ED930027-D6DF-D620-BB6F-EF863EC6FD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331" y="2210054"/>
            <a:ext cx="968829" cy="382233"/>
          </a:xfrm>
          <a:prstGeom prst="rect">
            <a:avLst/>
          </a:prstGeom>
        </p:spPr>
      </p:pic>
      <p:pic>
        <p:nvPicPr>
          <p:cNvPr id="121" name="Image 120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878DB872-EB50-A5B1-00C8-9D0365E39B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412" y="2210053"/>
            <a:ext cx="968829" cy="382233"/>
          </a:xfrm>
          <a:prstGeom prst="rect">
            <a:avLst/>
          </a:prstGeom>
        </p:spPr>
      </p:pic>
      <p:pic>
        <p:nvPicPr>
          <p:cNvPr id="122" name="Image 121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9D8EA620-E591-3EA4-1D2A-229EDF477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4956" y="2210054"/>
            <a:ext cx="968829" cy="382233"/>
          </a:xfrm>
          <a:prstGeom prst="rect">
            <a:avLst/>
          </a:prstGeom>
        </p:spPr>
      </p:pic>
      <p:pic>
        <p:nvPicPr>
          <p:cNvPr id="123" name="Image 122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014CC313-902E-9438-8A12-D318F6168E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4037" y="2210053"/>
            <a:ext cx="968829" cy="382233"/>
          </a:xfrm>
          <a:prstGeom prst="rect">
            <a:avLst/>
          </a:prstGeom>
        </p:spPr>
      </p:pic>
      <p:pic>
        <p:nvPicPr>
          <p:cNvPr id="124" name="Image 123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06DBE6B0-6121-6701-0644-9A18A8F740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9573" y="3068900"/>
            <a:ext cx="968829" cy="382233"/>
          </a:xfrm>
          <a:prstGeom prst="rect">
            <a:avLst/>
          </a:prstGeom>
        </p:spPr>
      </p:pic>
      <p:pic>
        <p:nvPicPr>
          <p:cNvPr id="125" name="Image 124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2A32DCBE-F570-F2A4-333A-8208397D88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8654" y="3068899"/>
            <a:ext cx="968829" cy="382233"/>
          </a:xfrm>
          <a:prstGeom prst="rect">
            <a:avLst/>
          </a:prstGeom>
        </p:spPr>
      </p:pic>
      <p:pic>
        <p:nvPicPr>
          <p:cNvPr id="126" name="Image 125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C063A44A-973A-CC20-9F5F-D92AB68177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412" y="3846076"/>
            <a:ext cx="968829" cy="382233"/>
          </a:xfrm>
          <a:prstGeom prst="rect">
            <a:avLst/>
          </a:prstGeom>
        </p:spPr>
      </p:pic>
      <p:pic>
        <p:nvPicPr>
          <p:cNvPr id="127" name="Image 126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1B034D01-7E6F-D4E0-3A82-AA5C659752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8493" y="3846075"/>
            <a:ext cx="968829" cy="382233"/>
          </a:xfrm>
          <a:prstGeom prst="rect">
            <a:avLst/>
          </a:prstGeom>
        </p:spPr>
      </p:pic>
      <p:pic>
        <p:nvPicPr>
          <p:cNvPr id="128" name="Image 127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CE80A760-824E-D784-4CEE-98D488AD59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2218" y="4631701"/>
            <a:ext cx="968829" cy="382233"/>
          </a:xfrm>
          <a:prstGeom prst="rect">
            <a:avLst/>
          </a:prstGeom>
        </p:spPr>
      </p:pic>
      <p:pic>
        <p:nvPicPr>
          <p:cNvPr id="129" name="Image 128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4869EF00-EDA4-F7D1-2CBA-680E75A484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825" y="1356707"/>
            <a:ext cx="968829" cy="382233"/>
          </a:xfrm>
          <a:prstGeom prst="rect">
            <a:avLst/>
          </a:prstGeom>
        </p:spPr>
      </p:pic>
      <p:pic>
        <p:nvPicPr>
          <p:cNvPr id="130" name="Image 129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1BDDA8E5-382A-EDF1-6907-1319F96D0F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0526" y="1393561"/>
            <a:ext cx="968829" cy="382233"/>
          </a:xfrm>
          <a:prstGeom prst="rect">
            <a:avLst/>
          </a:prstGeom>
        </p:spPr>
      </p:pic>
      <p:pic>
        <p:nvPicPr>
          <p:cNvPr id="131" name="Image 130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DB842CA5-B709-7806-6BFA-38D7F8F5F9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3785" y="3009884"/>
            <a:ext cx="968829" cy="382233"/>
          </a:xfrm>
          <a:prstGeom prst="rect">
            <a:avLst/>
          </a:prstGeom>
        </p:spPr>
      </p:pic>
      <p:pic>
        <p:nvPicPr>
          <p:cNvPr id="132" name="Image 131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45231ED7-FE83-990D-0009-25AC8D7D13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391" y="3831651"/>
            <a:ext cx="968829" cy="382233"/>
          </a:xfrm>
          <a:prstGeom prst="rect">
            <a:avLst/>
          </a:prstGeom>
        </p:spPr>
      </p:pic>
      <p:pic>
        <p:nvPicPr>
          <p:cNvPr id="133" name="Image 132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6544E634-F1CF-0B19-0051-2A4CBE71FB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483" y="4603771"/>
            <a:ext cx="968829" cy="38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960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2F1A76E-3A74-ECDE-2125-FA6A5213F7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777801"/>
              </p:ext>
            </p:extLst>
          </p:nvPr>
        </p:nvGraphicFramePr>
        <p:xfrm>
          <a:off x="497114" y="414863"/>
          <a:ext cx="3911600" cy="402650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77900">
                  <a:extLst>
                    <a:ext uri="{9D8B030D-6E8A-4147-A177-3AD203B41FA5}">
                      <a16:colId xmlns:a16="http://schemas.microsoft.com/office/drawing/2014/main" val="2225159534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790602682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4139448951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017570065"/>
                    </a:ext>
                  </a:extLst>
                </a:gridCol>
              </a:tblGrid>
              <a:tr h="80530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26002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321617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35304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73263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69899"/>
                  </a:ext>
                </a:extLst>
              </a:tr>
            </a:tbl>
          </a:graphicData>
        </a:graphic>
      </p:graphicFrame>
      <p:sp>
        <p:nvSpPr>
          <p:cNvPr id="36" name="ZoneTexte 35">
            <a:extLst>
              <a:ext uri="{FF2B5EF4-FFF2-40B4-BE49-F238E27FC236}">
                <a16:creationId xmlns:a16="http://schemas.microsoft.com/office/drawing/2014/main" id="{1CD87AE8-FE45-BC84-F038-2FB55992966A}"/>
              </a:ext>
            </a:extLst>
          </p:cNvPr>
          <p:cNvSpPr txBox="1"/>
          <p:nvPr/>
        </p:nvSpPr>
        <p:spPr>
          <a:xfrm>
            <a:off x="327580" y="4707480"/>
            <a:ext cx="45806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2</a:t>
            </a:r>
            <a:r>
              <a:rPr lang="fr-FR" b="1" baseline="30000" dirty="0">
                <a:solidFill>
                  <a:srgbClr val="FF0000"/>
                </a:solidFill>
              </a:rPr>
              <a:t>e</a:t>
            </a:r>
            <a:r>
              <a:rPr lang="fr-FR" b="1" dirty="0">
                <a:solidFill>
                  <a:srgbClr val="FF0000"/>
                </a:solidFill>
              </a:rPr>
              <a:t> lot d’individus capturés (</a:t>
            </a:r>
            <a:r>
              <a:rPr lang="fr-FR" b="1" dirty="0">
                <a:solidFill>
                  <a:srgbClr val="00B050"/>
                </a:solidFill>
              </a:rPr>
              <a:t>recapture</a:t>
            </a:r>
            <a:r>
              <a:rPr lang="fr-FR" b="1" dirty="0">
                <a:solidFill>
                  <a:srgbClr val="FF0000"/>
                </a:solidFill>
              </a:rPr>
              <a:t>) </a:t>
            </a:r>
          </a:p>
          <a:p>
            <a:r>
              <a:rPr lang="fr-FR" b="1" dirty="0">
                <a:solidFill>
                  <a:srgbClr val="00B0F0"/>
                </a:solidFill>
              </a:rPr>
              <a:t>Parmi eux, certains avaient déjà été marqués lors de la 1</a:t>
            </a:r>
            <a:r>
              <a:rPr lang="fr-FR" b="1" baseline="30000" dirty="0">
                <a:solidFill>
                  <a:srgbClr val="00B0F0"/>
                </a:solidFill>
              </a:rPr>
              <a:t>ère</a:t>
            </a:r>
            <a:r>
              <a:rPr lang="fr-FR" b="1" dirty="0">
                <a:solidFill>
                  <a:srgbClr val="00B0F0"/>
                </a:solidFill>
              </a:rPr>
              <a:t> capture (fond bleu)</a:t>
            </a:r>
          </a:p>
        </p:txBody>
      </p:sp>
      <p:graphicFrame>
        <p:nvGraphicFramePr>
          <p:cNvPr id="37" name="Tableau 36">
            <a:extLst>
              <a:ext uri="{FF2B5EF4-FFF2-40B4-BE49-F238E27FC236}">
                <a16:creationId xmlns:a16="http://schemas.microsoft.com/office/drawing/2014/main" id="{C82B9766-584D-3E5C-8B41-E5EAA8F037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564282"/>
              </p:ext>
            </p:extLst>
          </p:nvPr>
        </p:nvGraphicFramePr>
        <p:xfrm>
          <a:off x="5352142" y="414863"/>
          <a:ext cx="3911600" cy="402650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77900">
                  <a:extLst>
                    <a:ext uri="{9D8B030D-6E8A-4147-A177-3AD203B41FA5}">
                      <a16:colId xmlns:a16="http://schemas.microsoft.com/office/drawing/2014/main" val="2225159534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790602682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4139448951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017570065"/>
                    </a:ext>
                  </a:extLst>
                </a:gridCol>
              </a:tblGrid>
              <a:tr h="80530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26002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321617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35304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732633"/>
                  </a:ext>
                </a:extLst>
              </a:tr>
              <a:tr h="80530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69899"/>
                  </a:ext>
                </a:extLst>
              </a:tr>
            </a:tbl>
          </a:graphicData>
        </a:graphic>
      </p:graphicFrame>
      <p:sp>
        <p:nvSpPr>
          <p:cNvPr id="71" name="ZoneTexte 70">
            <a:extLst>
              <a:ext uri="{FF2B5EF4-FFF2-40B4-BE49-F238E27FC236}">
                <a16:creationId xmlns:a16="http://schemas.microsoft.com/office/drawing/2014/main" id="{EBD1AF7E-33BE-C098-9390-BA4E4420E229}"/>
              </a:ext>
            </a:extLst>
          </p:cNvPr>
          <p:cNvSpPr txBox="1"/>
          <p:nvPr/>
        </p:nvSpPr>
        <p:spPr>
          <a:xfrm>
            <a:off x="5216069" y="4720784"/>
            <a:ext cx="57023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2</a:t>
            </a:r>
            <a:r>
              <a:rPr lang="fr-FR" b="1" baseline="30000" dirty="0">
                <a:solidFill>
                  <a:srgbClr val="FF0000"/>
                </a:solidFill>
              </a:rPr>
              <a:t>e</a:t>
            </a:r>
            <a:r>
              <a:rPr lang="fr-FR" b="1" dirty="0">
                <a:solidFill>
                  <a:srgbClr val="FF0000"/>
                </a:solidFill>
              </a:rPr>
              <a:t> marquage :</a:t>
            </a:r>
          </a:p>
          <a:p>
            <a:r>
              <a:rPr lang="fr-FR" b="1" dirty="0">
                <a:solidFill>
                  <a:srgbClr val="FF0000"/>
                </a:solidFill>
              </a:rPr>
              <a:t>n = nombre d’individus attrapés et marqués (Saumons rouges) ; </a:t>
            </a:r>
          </a:p>
          <a:p>
            <a:r>
              <a:rPr lang="fr-FR" b="1" dirty="0">
                <a:solidFill>
                  <a:srgbClr val="7030A0"/>
                </a:solidFill>
              </a:rPr>
              <a:t>parmi eux, m = le nombre d’individus qui avaient déjà été marqués suite à la première capture (Saumons rouges sur fond bleu)</a:t>
            </a:r>
          </a:p>
        </p:txBody>
      </p:sp>
      <p:pic>
        <p:nvPicPr>
          <p:cNvPr id="3" name="Image 2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BC2C2F88-83B1-1E6B-CDA5-EA43C754D9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149" y="679018"/>
            <a:ext cx="968829" cy="382233"/>
          </a:xfrm>
          <a:prstGeom prst="rect">
            <a:avLst/>
          </a:prstGeom>
        </p:spPr>
      </p:pic>
      <p:pic>
        <p:nvPicPr>
          <p:cNvPr id="4" name="Image 3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1278C48B-A784-F9B3-5E64-66DA49F68B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402" y="662012"/>
            <a:ext cx="968829" cy="382233"/>
          </a:xfrm>
          <a:prstGeom prst="rect">
            <a:avLst/>
          </a:prstGeom>
        </p:spPr>
      </p:pic>
      <p:pic>
        <p:nvPicPr>
          <p:cNvPr id="5" name="Image 4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AF4BCBCD-A02C-B2B3-D334-16ADC96F55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109" y="662012"/>
            <a:ext cx="968829" cy="382233"/>
          </a:xfrm>
          <a:prstGeom prst="rect">
            <a:avLst/>
          </a:prstGeom>
        </p:spPr>
      </p:pic>
      <p:pic>
        <p:nvPicPr>
          <p:cNvPr id="7" name="Image 6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692B9C48-3AB3-8C72-75F8-73EB663D31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636" y="1438492"/>
            <a:ext cx="968829" cy="382233"/>
          </a:xfrm>
          <a:prstGeom prst="rect">
            <a:avLst/>
          </a:prstGeom>
        </p:spPr>
      </p:pic>
      <p:pic>
        <p:nvPicPr>
          <p:cNvPr id="8" name="Image 7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5381C3F8-2667-DBCE-A257-8F97175A6A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343" y="1438492"/>
            <a:ext cx="968829" cy="382233"/>
          </a:xfrm>
          <a:prstGeom prst="rect">
            <a:avLst/>
          </a:prstGeom>
        </p:spPr>
      </p:pic>
      <p:pic>
        <p:nvPicPr>
          <p:cNvPr id="9" name="Image 8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3CEE5E78-D934-C1FD-14DA-A22132478A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945" y="1429103"/>
            <a:ext cx="968829" cy="382233"/>
          </a:xfrm>
          <a:prstGeom prst="rect">
            <a:avLst/>
          </a:prstGeom>
        </p:spPr>
      </p:pic>
      <p:pic>
        <p:nvPicPr>
          <p:cNvPr id="10" name="Image 9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9082769C-DC07-077B-64AE-2947BB8602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652" y="1429103"/>
            <a:ext cx="968829" cy="382233"/>
          </a:xfrm>
          <a:prstGeom prst="rect">
            <a:avLst/>
          </a:prstGeom>
        </p:spPr>
      </p:pic>
      <p:pic>
        <p:nvPicPr>
          <p:cNvPr id="11" name="Image 10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0F965B4C-C13A-06C7-11D1-14BDB6003A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564" y="3046767"/>
            <a:ext cx="968829" cy="382233"/>
          </a:xfrm>
          <a:prstGeom prst="rect">
            <a:avLst/>
          </a:prstGeom>
        </p:spPr>
      </p:pic>
      <p:pic>
        <p:nvPicPr>
          <p:cNvPr id="12" name="Image 11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9E55EBF1-CFB0-9715-16A9-2613B495C7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271" y="3046767"/>
            <a:ext cx="968829" cy="382233"/>
          </a:xfrm>
          <a:prstGeom prst="rect">
            <a:avLst/>
          </a:prstGeom>
        </p:spPr>
      </p:pic>
      <p:pic>
        <p:nvPicPr>
          <p:cNvPr id="13" name="Image 12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1345DF14-4A6A-792E-98CE-6B70553D2D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20" y="3824147"/>
            <a:ext cx="968829" cy="382233"/>
          </a:xfrm>
          <a:prstGeom prst="rect">
            <a:avLst/>
          </a:prstGeom>
        </p:spPr>
      </p:pic>
      <p:pic>
        <p:nvPicPr>
          <p:cNvPr id="14" name="Image 13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D811D0F8-0B08-C16E-D0CB-CA6B7DECEF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727" y="3824147"/>
            <a:ext cx="968829" cy="382233"/>
          </a:xfrm>
          <a:prstGeom prst="rect">
            <a:avLst/>
          </a:prstGeom>
        </p:spPr>
      </p:pic>
      <p:pic>
        <p:nvPicPr>
          <p:cNvPr id="17" name="Image 16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E91AFAE3-11F3-B0FD-E593-847FA24571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49" y="2247378"/>
            <a:ext cx="968829" cy="382233"/>
          </a:xfrm>
          <a:prstGeom prst="rect">
            <a:avLst/>
          </a:prstGeom>
        </p:spPr>
      </p:pic>
      <p:pic>
        <p:nvPicPr>
          <p:cNvPr id="22" name="Image 21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3D1B2FA3-7863-376C-0E2D-7D4E52DFA4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768" y="2279676"/>
            <a:ext cx="968829" cy="382233"/>
          </a:xfrm>
          <a:prstGeom prst="rect">
            <a:avLst/>
          </a:prstGeom>
        </p:spPr>
      </p:pic>
      <p:pic>
        <p:nvPicPr>
          <p:cNvPr id="23" name="Image 22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5446980E-E054-A517-E21E-0A633B71C1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0581" y="3855551"/>
            <a:ext cx="968829" cy="382233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7D561F38-9733-DFD6-F9A1-881C954BC6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2934" y="678817"/>
            <a:ext cx="891701" cy="351804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7DE54A57-D25C-1F96-30A5-CB00772D03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2715" y="2279676"/>
            <a:ext cx="891701" cy="351804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CA1991F2-CE60-EE0E-EC85-0F21EFE3D2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4000" y="2278771"/>
            <a:ext cx="891701" cy="351804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7CA2978A-02A1-8F0C-1566-A728BB34DD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511" y="3050376"/>
            <a:ext cx="891701" cy="351804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203C125D-7FDD-D42A-9071-19AFB255BE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0654" y="3031226"/>
            <a:ext cx="891701" cy="351804"/>
          </a:xfrm>
          <a:prstGeom prst="rect">
            <a:avLst/>
          </a:prstGeom>
        </p:spPr>
      </p:pic>
      <p:pic>
        <p:nvPicPr>
          <p:cNvPr id="42" name="Image 41">
            <a:extLst>
              <a:ext uri="{FF2B5EF4-FFF2-40B4-BE49-F238E27FC236}">
                <a16:creationId xmlns:a16="http://schemas.microsoft.com/office/drawing/2014/main" id="{E6CC8461-335A-87D6-CF51-F5975EDD1A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6078" y="3866006"/>
            <a:ext cx="891701" cy="351804"/>
          </a:xfrm>
          <a:prstGeom prst="rect">
            <a:avLst/>
          </a:prstGeom>
        </p:spPr>
      </p:pic>
      <p:pic>
        <p:nvPicPr>
          <p:cNvPr id="46" name="Image 45">
            <a:extLst>
              <a:ext uri="{FF2B5EF4-FFF2-40B4-BE49-F238E27FC236}">
                <a16:creationId xmlns:a16="http://schemas.microsoft.com/office/drawing/2014/main" id="{0793BE6B-DC51-F5DD-EB77-9745C1B049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6434" y="2238834"/>
            <a:ext cx="895959" cy="353484"/>
          </a:xfrm>
          <a:prstGeom prst="rect">
            <a:avLst/>
          </a:prstGeom>
        </p:spPr>
      </p:pic>
      <p:pic>
        <p:nvPicPr>
          <p:cNvPr id="50" name="Image 49">
            <a:extLst>
              <a:ext uri="{FF2B5EF4-FFF2-40B4-BE49-F238E27FC236}">
                <a16:creationId xmlns:a16="http://schemas.microsoft.com/office/drawing/2014/main" id="{D3E1409F-1731-5122-F603-6922273AEC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7332" y="3054738"/>
            <a:ext cx="895959" cy="353484"/>
          </a:xfrm>
          <a:prstGeom prst="rect">
            <a:avLst/>
          </a:prstGeom>
        </p:spPr>
      </p:pic>
      <p:sp>
        <p:nvSpPr>
          <p:cNvPr id="84" name="Rectangle : coins arrondis 83">
            <a:extLst>
              <a:ext uri="{FF2B5EF4-FFF2-40B4-BE49-F238E27FC236}">
                <a16:creationId xmlns:a16="http://schemas.microsoft.com/office/drawing/2014/main" id="{E34319B1-99B9-8605-4139-F8ABEEBE3625}"/>
              </a:ext>
            </a:extLst>
          </p:cNvPr>
          <p:cNvSpPr/>
          <p:nvPr/>
        </p:nvSpPr>
        <p:spPr>
          <a:xfrm>
            <a:off x="518881" y="1284514"/>
            <a:ext cx="1867610" cy="304011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38E18158-D022-A1C8-F53D-A71E7B888F72}"/>
              </a:ext>
            </a:extLst>
          </p:cNvPr>
          <p:cNvSpPr/>
          <p:nvPr/>
        </p:nvSpPr>
        <p:spPr>
          <a:xfrm>
            <a:off x="5418079" y="1284514"/>
            <a:ext cx="1867610" cy="307096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5" name="Image 54">
            <a:extLst>
              <a:ext uri="{FF2B5EF4-FFF2-40B4-BE49-F238E27FC236}">
                <a16:creationId xmlns:a16="http://schemas.microsoft.com/office/drawing/2014/main" id="{92049AB4-537D-6E5F-2FB3-844A99C951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8079" y="1569664"/>
            <a:ext cx="895962" cy="353485"/>
          </a:xfrm>
          <a:prstGeom prst="rect">
            <a:avLst/>
          </a:prstGeom>
        </p:spPr>
      </p:pic>
      <p:pic>
        <p:nvPicPr>
          <p:cNvPr id="59" name="Image 58">
            <a:extLst>
              <a:ext uri="{FF2B5EF4-FFF2-40B4-BE49-F238E27FC236}">
                <a16:creationId xmlns:a16="http://schemas.microsoft.com/office/drawing/2014/main" id="{A2CEF39A-8ED4-9C8C-CA91-4994B58673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99134" y="1569664"/>
            <a:ext cx="895962" cy="35348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5C8AE3B3-8692-463C-97F7-F0C713458C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8079" y="2243013"/>
            <a:ext cx="895962" cy="353485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27B86273-1FE8-B911-B4DA-EF4F8B1A8E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10321" y="3048438"/>
            <a:ext cx="895962" cy="353485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EEF469EA-E80C-2BC5-5B33-67C16298EC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6432" y="3850192"/>
            <a:ext cx="895962" cy="353485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36DFB71E-AC6F-A829-7928-2AF652E5D9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9099" y="3844665"/>
            <a:ext cx="895962" cy="353485"/>
          </a:xfrm>
          <a:prstGeom prst="rect">
            <a:avLst/>
          </a:prstGeom>
        </p:spPr>
      </p:pic>
      <p:pic>
        <p:nvPicPr>
          <p:cNvPr id="64" name="Image 63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234CA775-37CF-C2AA-1AF9-9DA03103DD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886" y="3035146"/>
            <a:ext cx="968829" cy="382233"/>
          </a:xfrm>
          <a:prstGeom prst="rect">
            <a:avLst/>
          </a:prstGeom>
        </p:spPr>
      </p:pic>
      <p:pic>
        <p:nvPicPr>
          <p:cNvPr id="65" name="Image 64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A11CBB7D-2374-E270-9450-F26C6BD8AE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975" y="3887921"/>
            <a:ext cx="968829" cy="382233"/>
          </a:xfrm>
          <a:prstGeom prst="rect">
            <a:avLst/>
          </a:prstGeom>
        </p:spPr>
      </p:pic>
      <p:pic>
        <p:nvPicPr>
          <p:cNvPr id="66" name="Image 65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7ED58674-982D-7731-A626-F0E4877F19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599" y="635157"/>
            <a:ext cx="968829" cy="382233"/>
          </a:xfrm>
          <a:prstGeom prst="rect">
            <a:avLst/>
          </a:prstGeom>
        </p:spPr>
      </p:pic>
      <p:pic>
        <p:nvPicPr>
          <p:cNvPr id="67" name="Image 66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065D6543-B4A4-14BC-CEEB-94DA476FB4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7693" y="2295738"/>
            <a:ext cx="968829" cy="382233"/>
          </a:xfrm>
          <a:prstGeom prst="rect">
            <a:avLst/>
          </a:prstGeom>
        </p:spPr>
      </p:pic>
      <p:pic>
        <p:nvPicPr>
          <p:cNvPr id="68" name="Image 67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237DB283-5E31-E638-99A6-A95FB9BB72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541" y="662012"/>
            <a:ext cx="968829" cy="382233"/>
          </a:xfrm>
          <a:prstGeom prst="rect">
            <a:avLst/>
          </a:prstGeom>
        </p:spPr>
      </p:pic>
      <p:pic>
        <p:nvPicPr>
          <p:cNvPr id="69" name="Image 68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C219ABB5-3D2B-6170-FC34-3653100CF4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1990" y="650371"/>
            <a:ext cx="968829" cy="382233"/>
          </a:xfrm>
          <a:prstGeom prst="rect">
            <a:avLst/>
          </a:prstGeom>
        </p:spPr>
      </p:pic>
      <p:pic>
        <p:nvPicPr>
          <p:cNvPr id="70" name="Image 69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3AEC0CC5-A55C-5487-6753-93171207FC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5096" y="1506330"/>
            <a:ext cx="968829" cy="382233"/>
          </a:xfrm>
          <a:prstGeom prst="rect">
            <a:avLst/>
          </a:prstGeom>
        </p:spPr>
      </p:pic>
      <p:pic>
        <p:nvPicPr>
          <p:cNvPr id="72" name="Image 71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863263BA-E7F9-D095-D36B-0BFC23C107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803" y="1506330"/>
            <a:ext cx="968829" cy="382233"/>
          </a:xfrm>
          <a:prstGeom prst="rect">
            <a:avLst/>
          </a:prstGeom>
        </p:spPr>
      </p:pic>
      <p:pic>
        <p:nvPicPr>
          <p:cNvPr id="73" name="Image 72">
            <a:extLst>
              <a:ext uri="{FF2B5EF4-FFF2-40B4-BE49-F238E27FC236}">
                <a16:creationId xmlns:a16="http://schemas.microsoft.com/office/drawing/2014/main" id="{BBC19C94-331E-A7A8-5FD2-48AE062812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7448" y="665586"/>
            <a:ext cx="891701" cy="351804"/>
          </a:xfrm>
          <a:prstGeom prst="rect">
            <a:avLst/>
          </a:prstGeom>
        </p:spPr>
      </p:pic>
      <p:pic>
        <p:nvPicPr>
          <p:cNvPr id="74" name="Image 73">
            <a:extLst>
              <a:ext uri="{FF2B5EF4-FFF2-40B4-BE49-F238E27FC236}">
                <a16:creationId xmlns:a16="http://schemas.microsoft.com/office/drawing/2014/main" id="{51076B56-60AC-F830-9692-FD7AD02A5F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7764" y="2258180"/>
            <a:ext cx="891701" cy="351804"/>
          </a:xfrm>
          <a:prstGeom prst="rect">
            <a:avLst/>
          </a:prstGeom>
        </p:spPr>
      </p:pic>
      <p:pic>
        <p:nvPicPr>
          <p:cNvPr id="75" name="Image 74">
            <a:extLst>
              <a:ext uri="{FF2B5EF4-FFF2-40B4-BE49-F238E27FC236}">
                <a16:creationId xmlns:a16="http://schemas.microsoft.com/office/drawing/2014/main" id="{0BB7CE85-EF7B-A9B1-AC3C-05462E7207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1823" y="3062829"/>
            <a:ext cx="891701" cy="351804"/>
          </a:xfrm>
          <a:prstGeom prst="rect">
            <a:avLst/>
          </a:prstGeom>
        </p:spPr>
      </p:pic>
      <p:pic>
        <p:nvPicPr>
          <p:cNvPr id="76" name="Image 75">
            <a:extLst>
              <a:ext uri="{FF2B5EF4-FFF2-40B4-BE49-F238E27FC236}">
                <a16:creationId xmlns:a16="http://schemas.microsoft.com/office/drawing/2014/main" id="{0671E2C1-D460-572F-9541-2122247752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0395" y="3857317"/>
            <a:ext cx="891701" cy="35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717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6081FC2-4D22-C201-5F44-DE2C4E574A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2413" y="601559"/>
            <a:ext cx="4937944" cy="1027899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78AE074B-35A7-F623-45A8-C35AE254FB14}"/>
              </a:ext>
            </a:extLst>
          </p:cNvPr>
          <p:cNvSpPr txBox="1"/>
          <p:nvPr/>
        </p:nvSpPr>
        <p:spPr>
          <a:xfrm>
            <a:off x="163286" y="142708"/>
            <a:ext cx="715191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 = effectif total que l’on cherche à déterminer</a:t>
            </a:r>
          </a:p>
          <a:p>
            <a:r>
              <a:rPr lang="fr-FR" dirty="0"/>
              <a:t>M = Nb (nombre) d’individus marqués lors de la 1</a:t>
            </a:r>
            <a:r>
              <a:rPr lang="fr-FR" baseline="30000" dirty="0"/>
              <a:t>ère</a:t>
            </a:r>
            <a:r>
              <a:rPr lang="fr-FR" dirty="0"/>
              <a:t> capture (fond bleu)</a:t>
            </a:r>
          </a:p>
          <a:p>
            <a:r>
              <a:rPr lang="fr-FR" dirty="0"/>
              <a:t>n = nombre d’individus marqués lors de la 2</a:t>
            </a:r>
            <a:r>
              <a:rPr lang="fr-FR" baseline="30000" dirty="0"/>
              <a:t>e</a:t>
            </a:r>
            <a:r>
              <a:rPr lang="fr-FR" dirty="0"/>
              <a:t> capture (Saumons rouges)</a:t>
            </a:r>
          </a:p>
          <a:p>
            <a:r>
              <a:rPr lang="fr-FR" dirty="0"/>
              <a:t>m = nombre d’individus capturés la 2</a:t>
            </a:r>
            <a:r>
              <a:rPr lang="fr-FR" baseline="30000" dirty="0"/>
              <a:t>e</a:t>
            </a:r>
            <a:r>
              <a:rPr lang="fr-FR" dirty="0"/>
              <a:t> fois et qui avaient déjà été marqués suite à la 1</a:t>
            </a:r>
            <a:r>
              <a:rPr lang="fr-FR" baseline="30000" dirty="0"/>
              <a:t>ère</a:t>
            </a:r>
            <a:r>
              <a:rPr lang="fr-FR" dirty="0"/>
              <a:t> capture  (Saumons rouges sur fond bleu)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58CEB20D-B0C0-22FB-8EFB-CF19368FDB38}"/>
              </a:ext>
            </a:extLst>
          </p:cNvPr>
          <p:cNvSpPr txBox="1"/>
          <p:nvPr/>
        </p:nvSpPr>
        <p:spPr>
          <a:xfrm>
            <a:off x="6096000" y="2329543"/>
            <a:ext cx="5170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/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ZoneTexte 50">
                <a:extLst>
                  <a:ext uri="{FF2B5EF4-FFF2-40B4-BE49-F238E27FC236}">
                    <a16:creationId xmlns:a16="http://schemas.microsoft.com/office/drawing/2014/main" id="{85CBC52B-278C-E3A7-6B94-73E90695EBF1}"/>
                  </a:ext>
                </a:extLst>
              </p:cNvPr>
              <p:cNvSpPr txBox="1"/>
              <p:nvPr/>
            </p:nvSpPr>
            <p:spPr>
              <a:xfrm>
                <a:off x="81643" y="1852531"/>
                <a:ext cx="12028714" cy="6681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𝑁𝑏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𝑆𝑎𝑢𝑚𝑜𝑛𝑠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à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𝑡𝑒𝑟𝑚𝑖𝑛𝑒𝑟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𝑁𝑏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𝑆𝑎𝑢𝑚𝑜𝑛𝑠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𝑎𝑡𝑡𝑟𝑎𝑝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𝑙𝑎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1è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𝑟𝑒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𝑓𝑜𝑖𝑠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× </m:t>
                      </m:r>
                      <m:f>
                        <m:fPr>
                          <m:ctrlPr>
                            <a:rPr lang="fr-FR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𝑁𝑏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𝑆𝑎𝑢𝑚𝑜𝑛𝑠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𝑎𝑡𝑡𝑟𝑎𝑝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é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𝑙𝑎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2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𝑓𝑜𝑖𝑠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 </m:t>
                          </m:r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𝑁𝑏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Saumons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𝑙𝑎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1è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𝑟𝑒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𝑒𝑡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𝑙𝑎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2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𝑓𝑜𝑖𝑠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1" name="ZoneTexte 50">
                <a:extLst>
                  <a:ext uri="{FF2B5EF4-FFF2-40B4-BE49-F238E27FC236}">
                    <a16:creationId xmlns:a16="http://schemas.microsoft.com/office/drawing/2014/main" id="{85CBC52B-278C-E3A7-6B94-73E90695EB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43" y="1852531"/>
                <a:ext cx="12028714" cy="6681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id="{17DCA5F0-4F31-004F-E8D8-873CDD99FB96}"/>
                  </a:ext>
                </a:extLst>
              </p:cNvPr>
              <p:cNvSpPr txBox="1"/>
              <p:nvPr/>
            </p:nvSpPr>
            <p:spPr>
              <a:xfrm>
                <a:off x="454744" y="2686184"/>
                <a:ext cx="10695214" cy="6668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𝑁𝑏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𝑆𝑎𝑢𝑚𝑜𝑛𝑠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à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𝑡𝑒𝑟𝑚𝑖𝑛𝑒𝑟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𝑁𝑏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𝑆𝑎𝑢𝑚𝑜𝑛𝑠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𝑛𝑜𝑖𝑟𝑠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𝑠𝑢𝑟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𝑓𝑜𝑛𝑑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𝑏𝑙𝑒𝑢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× </m:t>
                      </m:r>
                      <m:f>
                        <m:fPr>
                          <m:ctrlPr>
                            <a:rPr lang="fr-FR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𝑁𝑏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𝑆𝑎𝑢𝑚𝑜𝑛𝑠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𝑟𝑜𝑢𝑔𝑒𝑠</m:t>
                          </m:r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𝑁𝑏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𝑆𝑎𝑢𝑚𝑜𝑛𝑠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𝑟𝑜𝑢𝑔𝑒𝑠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𝑠𝑢𝑟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𝑓𝑜𝑛𝑑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𝑏𝑙𝑒𝑢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id="{17DCA5F0-4F31-004F-E8D8-873CDD99F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744" y="2686184"/>
                <a:ext cx="10695214" cy="66684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ZoneTexte 58">
                <a:extLst>
                  <a:ext uri="{FF2B5EF4-FFF2-40B4-BE49-F238E27FC236}">
                    <a16:creationId xmlns:a16="http://schemas.microsoft.com/office/drawing/2014/main" id="{099B5604-5A2C-27A1-2F43-A4A5AD8984CA}"/>
                  </a:ext>
                </a:extLst>
              </p:cNvPr>
              <p:cNvSpPr txBox="1"/>
              <p:nvPr/>
            </p:nvSpPr>
            <p:spPr>
              <a:xfrm>
                <a:off x="4401945" y="3615181"/>
                <a:ext cx="6127594" cy="6109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𝑁𝑏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𝑆𝑎𝑢𝑚𝑜𝑛𝑠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à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𝑡𝑒𝑟𝑚𝑖𝑛𝑒𝑟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=6 × </m:t>
                      </m:r>
                      <m:f>
                        <m:fPr>
                          <m:ctrlPr>
                            <a:rPr lang="fr-FR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9" name="ZoneTexte 58">
                <a:extLst>
                  <a:ext uri="{FF2B5EF4-FFF2-40B4-BE49-F238E27FC236}">
                    <a16:creationId xmlns:a16="http://schemas.microsoft.com/office/drawing/2014/main" id="{099B5604-5A2C-27A1-2F43-A4A5AD8984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1945" y="3615181"/>
                <a:ext cx="6127594" cy="6109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ZoneTexte 60">
                <a:extLst>
                  <a:ext uri="{FF2B5EF4-FFF2-40B4-BE49-F238E27FC236}">
                    <a16:creationId xmlns:a16="http://schemas.microsoft.com/office/drawing/2014/main" id="{9FC329B4-EB5A-4896-5703-24E7C179468D}"/>
                  </a:ext>
                </a:extLst>
              </p:cNvPr>
              <p:cNvSpPr txBox="1"/>
              <p:nvPr/>
            </p:nvSpPr>
            <p:spPr>
              <a:xfrm>
                <a:off x="4401945" y="4303599"/>
                <a:ext cx="61275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𝑁𝑏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Saumons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à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𝑡𝑒𝑟𝑚𝑖𝑛𝑒𝑟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=6 × 4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1" name="ZoneTexte 60">
                <a:extLst>
                  <a:ext uri="{FF2B5EF4-FFF2-40B4-BE49-F238E27FC236}">
                    <a16:creationId xmlns:a16="http://schemas.microsoft.com/office/drawing/2014/main" id="{9FC329B4-EB5A-4896-5703-24E7C17946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1945" y="4303599"/>
                <a:ext cx="6127594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ZoneTexte 62">
                <a:extLst>
                  <a:ext uri="{FF2B5EF4-FFF2-40B4-BE49-F238E27FC236}">
                    <a16:creationId xmlns:a16="http://schemas.microsoft.com/office/drawing/2014/main" id="{BE08E2DD-EF53-FEC0-5FC0-8CD6FFC523D5}"/>
                  </a:ext>
                </a:extLst>
              </p:cNvPr>
              <p:cNvSpPr txBox="1"/>
              <p:nvPr/>
            </p:nvSpPr>
            <p:spPr>
              <a:xfrm>
                <a:off x="4251403" y="4848423"/>
                <a:ext cx="612759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latin typeface="Cambria Math" panose="02040503050406030204" pitchFamily="18" charset="0"/>
                        </a:rPr>
                        <m:t>𝑵𝒃</m:t>
                      </m:r>
                      <m:r>
                        <a:rPr lang="fr-FR" b="1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1" i="1" smtClean="0">
                          <a:latin typeface="Cambria Math" panose="02040503050406030204" pitchFamily="18" charset="0"/>
                        </a:rPr>
                        <m:t>𝑺𝒂𝒖𝒎𝒐𝒏𝒔</m:t>
                      </m:r>
                      <m:r>
                        <a:rPr lang="fr-FR" b="1" i="0">
                          <a:latin typeface="Cambria Math" panose="02040503050406030204" pitchFamily="18" charset="0"/>
                        </a:rPr>
                        <m:t> à </m:t>
                      </m:r>
                      <m:r>
                        <a:rPr lang="fr-FR" b="1" i="1"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fr-FR" b="1" i="0"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fr-FR" b="1" i="1">
                          <a:latin typeface="Cambria Math" panose="02040503050406030204" pitchFamily="18" charset="0"/>
                        </a:rPr>
                        <m:t>𝒕𝒆𝒓𝒎𝒊𝒏𝒆𝒓</m:t>
                      </m:r>
                      <m:r>
                        <a:rPr lang="fr-FR" b="1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1" i="0">
                          <a:latin typeface="Cambria Math" panose="02040503050406030204" pitchFamily="18" charset="0"/>
                        </a:rPr>
                        <m:t>𝟐𝟒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63" name="ZoneTexte 62">
                <a:extLst>
                  <a:ext uri="{FF2B5EF4-FFF2-40B4-BE49-F238E27FC236}">
                    <a16:creationId xmlns:a16="http://schemas.microsoft.com/office/drawing/2014/main" id="{BE08E2DD-EF53-FEC0-5FC0-8CD6FFC523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403" y="4848423"/>
                <a:ext cx="6127594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ZoneTexte 63">
            <a:extLst>
              <a:ext uri="{FF2B5EF4-FFF2-40B4-BE49-F238E27FC236}">
                <a16:creationId xmlns:a16="http://schemas.microsoft.com/office/drawing/2014/main" id="{42DBA029-77A8-8F36-0C14-B3B51A363F3A}"/>
              </a:ext>
            </a:extLst>
          </p:cNvPr>
          <p:cNvSpPr txBox="1"/>
          <p:nvPr/>
        </p:nvSpPr>
        <p:spPr>
          <a:xfrm>
            <a:off x="3548743" y="5512816"/>
            <a:ext cx="81751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Il s’agit ici d’une approximation puisque c’est une estimation du nombre d’individus dans la population étudiée grâce à cette technique de marquage, capture, recapture, en considérant que le milieu est fermé, qu’il n’y a pas d’individus qui partent ou qui arrivent dans ce milieu.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476BD0D-8D18-2D85-7C78-A46757C44FB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3286" y="3548338"/>
            <a:ext cx="3156857" cy="3173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358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4BD089-57CD-3EF7-4A75-3AEFD08E3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7034"/>
            <a:ext cx="10515600" cy="1325563"/>
          </a:xfrm>
        </p:spPr>
        <p:txBody>
          <a:bodyPr/>
          <a:lstStyle/>
          <a:p>
            <a:r>
              <a:rPr lang="fr-FR" dirty="0"/>
              <a:t>Ce n’est qu’une estimation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AEDF022C-0EBE-FD96-2EF3-20917D3DFF0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42596"/>
                <a:ext cx="11081657" cy="485820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fr-FR" sz="1800" dirty="0"/>
                  <a:t>Il y a donc une barre d’erreur minimale et une barre d’erreur maximale calculée grâce à l’intervalle de confiance à 95 %. </a:t>
                </a:r>
              </a:p>
              <a:p>
                <a:pPr marL="0" indent="0">
                  <a:buNone/>
                </a:pPr>
                <a:r>
                  <a:rPr lang="fr-FR" sz="1800" dirty="0"/>
                  <a:t>On note       la proportion ou fréquence d’individus :</a:t>
                </a:r>
              </a:p>
              <a:p>
                <a:pPr marL="0" indent="0">
                  <a:buNone/>
                </a:pPr>
                <a:endParaRPr lang="fr-FR" sz="1800" dirty="0"/>
              </a:p>
              <a:p>
                <a:pPr marL="0" indent="0" algn="ctr">
                  <a:buNone/>
                </a:pPr>
                <a:r>
                  <a:rPr lang="fr-FR" sz="1800" b="1" dirty="0"/>
                  <a:t>L’intervalle de confiance est :  </a:t>
                </a:r>
                <a14:m>
                  <m:oMath xmlns:m="http://schemas.openxmlformats.org/officeDocument/2006/math">
                    <m:r>
                      <a:rPr lang="fr-FR" sz="1800" b="1" i="0" smtClean="0">
                        <a:latin typeface="Cambria Math" panose="02040503050406030204" pitchFamily="18" charset="0"/>
                      </a:rPr>
                      <m:t>𝐈</m:t>
                    </m:r>
                    <m:r>
                      <a:rPr lang="fr-FR" sz="1800" b="1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fr-FR" sz="18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sz="1800" b="1" i="1">
                            <a:latin typeface="Cambria Math" panose="02040503050406030204" pitchFamily="18" charset="0"/>
                          </a:rPr>
                          <m:t>𝟗𝟔</m:t>
                        </m:r>
                        <m:r>
                          <a:rPr lang="fr-FR" sz="1800" b="1" i="1">
                            <a:latin typeface="Cambria Math" panose="02040503050406030204" pitchFamily="18" charset="0"/>
                          </a:rPr>
                          <m:t> × </m:t>
                        </m:r>
                        <m:rad>
                          <m:radPr>
                            <m:degHide m:val="on"/>
                            <m:ctrlPr>
                              <a:rPr lang="fr-FR" sz="18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fr-FR" sz="18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</a:rPr>
                                  <m:t> ×(</m:t>
                                </m:r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</a:rPr>
                                  <m:t>𝑴</m:t>
                                </m:r>
                              </m:den>
                            </m:f>
                          </m:e>
                        </m:rad>
                        <m:r>
                          <a:rPr lang="fr-FR" sz="1800" b="1" i="1">
                            <a:latin typeface="Cambria Math" panose="02040503050406030204" pitchFamily="18" charset="0"/>
                          </a:rPr>
                          <m:t> ;</m:t>
                        </m:r>
                        <m:r>
                          <a:rPr lang="fr-FR" sz="18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fr-FR" sz="18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sz="1800" b="1" i="1">
                            <a:latin typeface="Cambria Math" panose="02040503050406030204" pitchFamily="18" charset="0"/>
                          </a:rPr>
                          <m:t>𝟗𝟔</m:t>
                        </m:r>
                        <m:r>
                          <a:rPr lang="fr-FR" sz="1800" b="1" i="1">
                            <a:latin typeface="Cambria Math" panose="02040503050406030204" pitchFamily="18" charset="0"/>
                          </a:rPr>
                          <m:t> × </m:t>
                        </m:r>
                        <m:rad>
                          <m:radPr>
                            <m:degHide m:val="on"/>
                            <m:ctrlPr>
                              <a:rPr lang="fr-FR" sz="18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fr-FR" sz="18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</a:rPr>
                                  <m:t> ×(</m:t>
                                </m:r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𝒇</m:t>
                                </m:r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fr-FR" sz="1800" b="1" i="1">
                                    <a:latin typeface="Cambria Math" panose="02040503050406030204" pitchFamily="18" charset="0"/>
                                  </a:rPr>
                                  <m:t>𝑴</m:t>
                                </m:r>
                              </m:den>
                            </m:f>
                          </m:e>
                        </m:rad>
                      </m:e>
                    </m:d>
                  </m:oMath>
                </a14:m>
                <a:endParaRPr lang="fr-FR" sz="1800" b="1" dirty="0"/>
              </a:p>
              <a:p>
                <a:pPr marL="0" indent="0">
                  <a:buNone/>
                </a:pPr>
                <a:r>
                  <a:rPr lang="fr-FR" sz="1800" dirty="0"/>
                  <a:t>On multiplie ensuite la 1</a:t>
                </a:r>
                <a:r>
                  <a:rPr lang="fr-FR" sz="1800" baseline="30000" dirty="0"/>
                  <a:t>ère</a:t>
                </a:r>
                <a:r>
                  <a:rPr lang="fr-FR" sz="1800" dirty="0"/>
                  <a:t> valeur (estimation) par le % de la barre d’erreur minimale et on fait la même chose avec la barre d’erreur maximale.</a:t>
                </a:r>
              </a:p>
              <a:p>
                <a:pPr marL="0" indent="0">
                  <a:buNone/>
                </a:pPr>
                <a:r>
                  <a:rPr lang="fr-FR" sz="1800" dirty="0"/>
                  <a:t>Exemple pour nos Saumons : </a:t>
                </a:r>
              </a:p>
              <a:p>
                <a:pPr marL="0" indent="0">
                  <a:buNone/>
                </a:pPr>
                <a:endParaRPr lang="fr-FR" sz="1800" dirty="0"/>
              </a:p>
              <a:p>
                <a:pPr marL="0" indent="0">
                  <a:buNone/>
                </a:pPr>
                <a:r>
                  <a:rPr lang="fr-FR" sz="1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sz="1800" b="0" i="0" smtClean="0">
                        <a:latin typeface="Cambria Math" panose="02040503050406030204" pitchFamily="18" charset="0"/>
                      </a:rPr>
                      <m:t>I</m:t>
                    </m:r>
                    <m:r>
                      <a:rPr lang="fr-FR" sz="180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1800" i="1">
                            <a:latin typeface="Cambria Math" panose="02040503050406030204" pitchFamily="18" charset="0"/>
                          </a:rPr>
                          <m:t>1,96 </m:t>
                        </m:r>
                        <m:r>
                          <a:rPr lang="fr-FR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 </m:t>
                        </m:r>
                        <m:rad>
                          <m:radPr>
                            <m:degHide m:val="on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1800" b="0" i="1" smtClean="0">
                                    <a:latin typeface="Cambria Math" panose="02040503050406030204" pitchFamily="18" charset="0"/>
                                  </a:rPr>
                                  <m:t>0,25</m:t>
                                </m:r>
                                <m:r>
                                  <a:rPr lang="fr-FR" sz="1800" i="1">
                                    <a:latin typeface="Cambria Math" panose="02040503050406030204" pitchFamily="18" charset="0"/>
                                  </a:rPr>
                                  <m:t>×(1−</m:t>
                                </m:r>
                                <m:r>
                                  <a:rPr lang="fr-FR" sz="1800" b="0" i="1" smtClean="0">
                                    <a:latin typeface="Cambria Math" panose="02040503050406030204" pitchFamily="18" charset="0"/>
                                  </a:rPr>
                                  <m:t>0,25</m:t>
                                </m:r>
                                <m:r>
                                  <a:rPr lang="fr-FR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fr-FR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8</m:t>
                                </m:r>
                              </m:den>
                            </m:f>
                          </m:e>
                        </m:rad>
                        <m:r>
                          <a:rPr lang="fr-FR" sz="1800" i="1">
                            <a:latin typeface="Cambria Math" panose="02040503050406030204" pitchFamily="18" charset="0"/>
                          </a:rPr>
                          <m:t> ;1,96 </m:t>
                        </m:r>
                        <m:r>
                          <a:rPr lang="fr-FR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 </m:t>
                        </m:r>
                        <m:rad>
                          <m:radPr>
                            <m:degHide m:val="on"/>
                            <m:ctrlPr>
                              <a:rPr lang="fr-FR" sz="1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fr-FR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sz="1800" b="0" i="1" smtClean="0">
                                    <a:latin typeface="Cambria Math" panose="02040503050406030204" pitchFamily="18" charset="0"/>
                                  </a:rPr>
                                  <m:t>0,25</m:t>
                                </m:r>
                                <m:r>
                                  <a:rPr lang="fr-FR" sz="1800" i="1">
                                    <a:latin typeface="Cambria Math" panose="02040503050406030204" pitchFamily="18" charset="0"/>
                                  </a:rPr>
                                  <m:t> ×(1+</m:t>
                                </m:r>
                                <m:r>
                                  <a:rPr lang="fr-FR" sz="1800" b="0" i="1" smtClean="0">
                                    <a:latin typeface="Cambria Math" panose="02040503050406030204" pitchFamily="18" charset="0"/>
                                  </a:rPr>
                                  <m:t>0,25</m:t>
                                </m:r>
                                <m:r>
                                  <a:rPr lang="fr-FR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fr-FR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8</m:t>
                                </m:r>
                              </m:den>
                            </m:f>
                          </m:e>
                        </m:rad>
                      </m:e>
                    </m:d>
                  </m:oMath>
                </a14:m>
                <a:r>
                  <a:rPr lang="fr-FR" sz="1800" dirty="0"/>
                  <a:t> ; I = [ 0,3 ; 0,39 ] </a:t>
                </a:r>
              </a:p>
              <a:p>
                <a:pPr marL="0" indent="0">
                  <a:buNone/>
                </a:pPr>
                <a:endParaRPr lang="fr-FR" sz="1800" dirty="0"/>
              </a:p>
              <a:p>
                <a:pPr marL="0" indent="0">
                  <a:buNone/>
                </a:pPr>
                <a:r>
                  <a:rPr lang="fr-FR" sz="1800" dirty="0"/>
                  <a:t>Donc pour la barre d’erreur minimale : 24 x (1-0,3) = 17 ; 24 x (1 + 0,39) = 33</a:t>
                </a:r>
              </a:p>
              <a:p>
                <a:pPr marL="0" indent="0">
                  <a:buNone/>
                </a:pPr>
                <a:r>
                  <a:rPr lang="fr-FR" sz="1800" b="1" dirty="0"/>
                  <a:t>Donc l’intervalle de confiance indique un minimum de 17 et un maximum de 33 pour la population estimée à 24 Saumons</a:t>
                </a:r>
              </a:p>
            </p:txBody>
          </p:sp>
        </mc:Choice>
        <mc:Fallback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AEDF022C-0EBE-FD96-2EF3-20917D3DFF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42596"/>
                <a:ext cx="11081657" cy="4858203"/>
              </a:xfrm>
              <a:blipFill>
                <a:blip r:embed="rId2"/>
                <a:stretch>
                  <a:fillRect l="-330" t="-1129" r="-165" b="-12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5F2D4351-51F8-CF94-A98B-06F7C4AC23B2}"/>
                  </a:ext>
                </a:extLst>
              </p:cNvPr>
              <p:cNvSpPr txBox="1"/>
              <p:nvPr/>
            </p:nvSpPr>
            <p:spPr>
              <a:xfrm>
                <a:off x="5975423" y="2077326"/>
                <a:ext cx="684033" cy="47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5F2D4351-51F8-CF94-A98B-06F7C4AC23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423" y="2077326"/>
                <a:ext cx="684033" cy="4725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D9C4DDE9-3AD5-F48D-E786-39307CF86692}"/>
                  </a:ext>
                </a:extLst>
              </p:cNvPr>
              <p:cNvSpPr txBox="1"/>
              <p:nvPr/>
            </p:nvSpPr>
            <p:spPr>
              <a:xfrm>
                <a:off x="1752600" y="2077326"/>
                <a:ext cx="17985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latin typeface="Cambria Math" panose="02040503050406030204" pitchFamily="18" charset="0"/>
                        </a:rPr>
                        <m:t>𝒇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D9C4DDE9-3AD5-F48D-E786-39307CF86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2077326"/>
                <a:ext cx="179856" cy="276999"/>
              </a:xfrm>
              <a:prstGeom prst="rect">
                <a:avLst/>
              </a:prstGeom>
              <a:blipFill>
                <a:blip r:embed="rId4"/>
                <a:stretch>
                  <a:fillRect l="-48276" t="-2222" r="-44828" b="-3555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7B8F5DF-94DD-17AA-055B-BADE24140093}"/>
                  </a:ext>
                </a:extLst>
              </p:cNvPr>
              <p:cNvSpPr txBox="1"/>
              <p:nvPr/>
            </p:nvSpPr>
            <p:spPr>
              <a:xfrm>
                <a:off x="4077871" y="3888255"/>
                <a:ext cx="1318005" cy="3691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</m:oMath>
                </a14:m>
                <a:r>
                  <a:rPr lang="fr-FR" dirty="0"/>
                  <a:t> </a:t>
                </a: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7B8F5DF-94DD-17AA-055B-BADE241400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7871" y="3888255"/>
                <a:ext cx="1318005" cy="369140"/>
              </a:xfrm>
              <a:prstGeom prst="rect">
                <a:avLst/>
              </a:prstGeom>
              <a:blipFill>
                <a:blip r:embed="rId5"/>
                <a:stretch>
                  <a:fillRect l="-8333" b="-15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5B23E94-452A-44C3-D851-D1511D64E488}"/>
                  </a:ext>
                </a:extLst>
              </p:cNvPr>
              <p:cNvSpPr txBox="1"/>
              <p:nvPr/>
            </p:nvSpPr>
            <p:spPr>
              <a:xfrm>
                <a:off x="4999434" y="3865684"/>
                <a:ext cx="1318005" cy="3917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fr-FR" dirty="0"/>
                  <a:t> </a:t>
                </a: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5B23E94-452A-44C3-D851-D1511D64E4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9434" y="3865684"/>
                <a:ext cx="1318005" cy="391710"/>
              </a:xfrm>
              <a:prstGeom prst="rect">
                <a:avLst/>
              </a:prstGeom>
              <a:blipFill>
                <a:blip r:embed="rId6"/>
                <a:stretch>
                  <a:fillRect l="-8333" b="-1562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4DD9873A-3396-5B82-3A61-10FA41A5095B}"/>
                  </a:ext>
                </a:extLst>
              </p:cNvPr>
              <p:cNvSpPr txBox="1"/>
              <p:nvPr/>
            </p:nvSpPr>
            <p:spPr>
              <a:xfrm>
                <a:off x="5920997" y="3934325"/>
                <a:ext cx="131800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r-FR" dirty="0"/>
                  <a:t> 0,25</a:t>
                </a:r>
              </a:p>
            </p:txBody>
          </p:sp>
        </mc:Choice>
        <mc:Fallback xmlns="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4DD9873A-3396-5B82-3A61-10FA41A509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0997" y="3934325"/>
                <a:ext cx="1318005" cy="276999"/>
              </a:xfrm>
              <a:prstGeom prst="rect">
                <a:avLst/>
              </a:prstGeom>
              <a:blipFill>
                <a:blip r:embed="rId7"/>
                <a:stretch>
                  <a:fillRect l="-8295" t="-26087" b="-521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87964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25459</TotalTime>
  <Words>453</Words>
  <Application>Microsoft Office PowerPoint</Application>
  <PresentationFormat>Grand écran</PresentationFormat>
  <Paragraphs>41</Paragraphs>
  <Slides>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-apple-system</vt:lpstr>
      <vt:lpstr>Aptos</vt:lpstr>
      <vt:lpstr>Aptos Display</vt:lpstr>
      <vt:lpstr>Arial</vt:lpstr>
      <vt:lpstr>Cambria Math</vt:lpstr>
      <vt:lpstr>Thème Office</vt:lpstr>
      <vt:lpstr>Présentation PowerPoint</vt:lpstr>
      <vt:lpstr>Présentation PowerPoint</vt:lpstr>
      <vt:lpstr>Présentation PowerPoint</vt:lpstr>
      <vt:lpstr>Ce n’est qu’une estimation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Loche</dc:creator>
  <cp:lastModifiedBy>Julien Loche</cp:lastModifiedBy>
  <cp:revision>4</cp:revision>
  <dcterms:created xsi:type="dcterms:W3CDTF">2024-04-11T16:00:55Z</dcterms:created>
  <dcterms:modified xsi:type="dcterms:W3CDTF">2024-07-16T00:11:30Z</dcterms:modified>
</cp:coreProperties>
</file>